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9" r:id="rId9"/>
    <p:sldId id="270" r:id="rId10"/>
    <p:sldId id="271" r:id="rId11"/>
    <p:sldId id="272" r:id="rId12"/>
    <p:sldId id="268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9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1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7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6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6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0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5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2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81AE2-F200-45A4-A4EE-1D9A6EB282D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B8D40-71E6-46E5-B776-4C64BFEA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7748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UN Expert workshop </a:t>
            </a:r>
            <a:br>
              <a:rPr lang="en-US" sz="3600" b="1" dirty="0" smtClean="0"/>
            </a:br>
            <a:r>
              <a:rPr lang="en-US" sz="3600" b="1" dirty="0" smtClean="0"/>
              <a:t>Witchcraft and human rights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21 &amp; 22 September 2017</a:t>
            </a:r>
            <a:br>
              <a:rPr lang="en-US" sz="3600" b="1" dirty="0" smtClean="0"/>
            </a:br>
            <a:r>
              <a:rPr lang="en-US" sz="3600" b="1" dirty="0" err="1" smtClean="0"/>
              <a:t>Palais</a:t>
            </a:r>
            <a:r>
              <a:rPr lang="en-US" sz="3600" b="1" dirty="0" smtClean="0"/>
              <a:t> Wilson, Geneva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39" y="3886200"/>
            <a:ext cx="9144000" cy="17526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Preliminary outcomes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Solutions (III)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range of good practices and recommendations: a comprehensive and multilevel response </a:t>
            </a:r>
          </a:p>
          <a:p>
            <a:r>
              <a:rPr lang="en-US" dirty="0" smtClean="0"/>
              <a:t>Gov. </a:t>
            </a:r>
            <a:r>
              <a:rPr lang="en-US" dirty="0"/>
              <a:t>– initiate review and amendments of law, including witchcraft </a:t>
            </a:r>
            <a:r>
              <a:rPr lang="en-US" dirty="0" smtClean="0"/>
              <a:t>Act that reflect </a:t>
            </a:r>
            <a:r>
              <a:rPr lang="en-US" dirty="0"/>
              <a:t>human rights standards </a:t>
            </a:r>
            <a:endParaRPr lang="en-US" dirty="0" smtClean="0"/>
          </a:p>
          <a:p>
            <a:r>
              <a:rPr lang="en-US" dirty="0" smtClean="0"/>
              <a:t>Gov.– </a:t>
            </a:r>
            <a:r>
              <a:rPr lang="en-US" dirty="0"/>
              <a:t>awareness raising</a:t>
            </a:r>
          </a:p>
          <a:p>
            <a:r>
              <a:rPr lang="en-US" dirty="0" smtClean="0"/>
              <a:t>Gov. </a:t>
            </a:r>
            <a:r>
              <a:rPr lang="en-US" dirty="0"/>
              <a:t>– national plan to end the discrimination</a:t>
            </a:r>
          </a:p>
          <a:p>
            <a:r>
              <a:rPr lang="en-US" dirty="0" smtClean="0"/>
              <a:t>Gov. - Use </a:t>
            </a:r>
            <a:r>
              <a:rPr lang="en-US" dirty="0"/>
              <a:t>the </a:t>
            </a:r>
            <a:r>
              <a:rPr lang="en-US" dirty="0" smtClean="0"/>
              <a:t>Regional Action Plan of Action on persons with albinism as a framework of action</a:t>
            </a:r>
          </a:p>
          <a:p>
            <a:r>
              <a:rPr lang="en-US" dirty="0" smtClean="0"/>
              <a:t>Gov. – Build capacities and undertake  </a:t>
            </a:r>
            <a:r>
              <a:rPr lang="en-US" dirty="0"/>
              <a:t>training </a:t>
            </a:r>
            <a:r>
              <a:rPr lang="en-US" dirty="0" smtClean="0"/>
              <a:t>of </a:t>
            </a:r>
            <a:r>
              <a:rPr lang="en-US" dirty="0"/>
              <a:t>the judiciary and law enforcement </a:t>
            </a:r>
            <a:r>
              <a:rPr lang="en-US" dirty="0" smtClean="0"/>
              <a:t>agencies</a:t>
            </a:r>
          </a:p>
          <a:p>
            <a:r>
              <a:rPr lang="en-US" dirty="0" smtClean="0"/>
              <a:t>Gov. . </a:t>
            </a:r>
            <a:r>
              <a:rPr lang="en-US" smtClean="0"/>
              <a:t>Should prohibit </a:t>
            </a:r>
            <a:r>
              <a:rPr lang="en-US" dirty="0" smtClean="0"/>
              <a:t>advertisement </a:t>
            </a:r>
            <a:r>
              <a:rPr lang="en-US" dirty="0"/>
              <a:t>of witchcraft in the </a:t>
            </a:r>
            <a:r>
              <a:rPr lang="en-US" dirty="0" smtClean="0"/>
              <a:t>media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3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Solutions (IV)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range of good practices and recommendations: a comprehensive and multilevel response </a:t>
            </a:r>
          </a:p>
          <a:p>
            <a:r>
              <a:rPr lang="en-US" dirty="0" smtClean="0"/>
              <a:t>Regulation on religious activities</a:t>
            </a:r>
          </a:p>
          <a:p>
            <a:r>
              <a:rPr lang="en-US" dirty="0"/>
              <a:t>NHRI, </a:t>
            </a:r>
            <a:r>
              <a:rPr lang="en-US" dirty="0" err="1"/>
              <a:t>Policie</a:t>
            </a:r>
            <a:r>
              <a:rPr lang="en-US" dirty="0"/>
              <a:t> and Civil Society – campaign to dismantle myths that promote </a:t>
            </a:r>
            <a:r>
              <a:rPr lang="en-US" dirty="0" smtClean="0"/>
              <a:t>crime</a:t>
            </a:r>
          </a:p>
          <a:p>
            <a:r>
              <a:rPr lang="en-US" dirty="0" smtClean="0"/>
              <a:t>Ensure participation of those concerned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69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Way Forward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Global movement</a:t>
            </a:r>
          </a:p>
          <a:p>
            <a:r>
              <a:rPr lang="en-US" dirty="0" smtClean="0"/>
              <a:t>Address the beliefs and motivation behind witchcraft accusations and ritual attacks</a:t>
            </a:r>
          </a:p>
          <a:p>
            <a:r>
              <a:rPr lang="en-US" dirty="0" smtClean="0"/>
              <a:t>UN resolution on witchcraft and human rights to prompt international response</a:t>
            </a:r>
          </a:p>
          <a:p>
            <a:r>
              <a:rPr lang="en-US" dirty="0" smtClean="0"/>
              <a:t>International fund to be established at the UN</a:t>
            </a:r>
          </a:p>
          <a:p>
            <a:r>
              <a:rPr lang="en-US" dirty="0" smtClean="0"/>
              <a:t>Make use of the SDG agenda – leave no one behind, starting with the furthest behind first </a:t>
            </a:r>
          </a:p>
          <a:p>
            <a:r>
              <a:rPr lang="en-US" dirty="0" smtClean="0"/>
              <a:t>Further engage regional mechanisms, in particular in Africa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Manifestations of Witchcraft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How have witchcraft beliefs impacted you/groups you represent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/>
              <a:t>Attacks </a:t>
            </a:r>
            <a:r>
              <a:rPr lang="en-US" dirty="0"/>
              <a:t>and mutilation</a:t>
            </a:r>
          </a:p>
          <a:p>
            <a:r>
              <a:rPr lang="en-US" dirty="0"/>
              <a:t>Family, community and Church</a:t>
            </a:r>
          </a:p>
          <a:p>
            <a:r>
              <a:rPr lang="en-US" dirty="0"/>
              <a:t>Human trafficking</a:t>
            </a:r>
          </a:p>
          <a:p>
            <a:r>
              <a:rPr lang="en-US" dirty="0" smtClean="0"/>
              <a:t>Explanation of misfortune </a:t>
            </a:r>
            <a:r>
              <a:rPr lang="en-US" dirty="0"/>
              <a:t>and natural disasters (flooding and climate </a:t>
            </a:r>
            <a:r>
              <a:rPr lang="en-US" dirty="0" smtClean="0"/>
              <a:t>change)</a:t>
            </a:r>
          </a:p>
          <a:p>
            <a:r>
              <a:rPr lang="en-US" dirty="0" smtClean="0"/>
              <a:t>Human sacrifice</a:t>
            </a:r>
            <a:endParaRPr lang="en-US" dirty="0"/>
          </a:p>
          <a:p>
            <a:r>
              <a:rPr lang="en-US" dirty="0"/>
              <a:t>End of </a:t>
            </a:r>
            <a:r>
              <a:rPr lang="en-US" dirty="0" smtClean="0"/>
              <a:t>marriage and</a:t>
            </a:r>
          </a:p>
          <a:p>
            <a:r>
              <a:rPr lang="en-US" dirty="0" smtClean="0"/>
              <a:t>Ill treatment by family against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is witchcraft?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What does “witchcraft” include or encompass?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of an umbrella definition at the international level that cover the plurality of manifestations of witchcraft, with a focus on harmful practices and States’ obligations as defined by international human rights law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“Be </a:t>
            </a:r>
            <a:r>
              <a:rPr lang="en-US" dirty="0"/>
              <a:t>aware of the practical consequences </a:t>
            </a:r>
            <a:r>
              <a:rPr lang="en-US" dirty="0" smtClean="0"/>
              <a:t>of language”</a:t>
            </a:r>
          </a:p>
          <a:p>
            <a:pPr marL="0" indent="0">
              <a:buNone/>
            </a:pPr>
            <a:r>
              <a:rPr lang="en-US" dirty="0" smtClean="0"/>
              <a:t>“Need for a nuanced approach to beliefs”</a:t>
            </a:r>
          </a:p>
          <a:p>
            <a:pPr marL="0" indent="0">
              <a:buNone/>
            </a:pPr>
            <a:r>
              <a:rPr lang="en-US" dirty="0" smtClean="0"/>
              <a:t>“Need for focusing on harm not on beliefs”</a:t>
            </a:r>
          </a:p>
          <a:p>
            <a:pPr marL="0" indent="0">
              <a:buNone/>
            </a:pPr>
            <a:r>
              <a:rPr lang="en-US" dirty="0" smtClean="0"/>
              <a:t>“Need for challenging beliefs”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Deeply rooted reality, engrained in societies</a:t>
            </a:r>
          </a:p>
          <a:p>
            <a:pPr marL="0" indent="0">
              <a:buNone/>
            </a:pPr>
            <a:r>
              <a:rPr lang="en-US" dirty="0" smtClean="0"/>
              <a:t>System </a:t>
            </a:r>
            <a:r>
              <a:rPr lang="en-US" dirty="0"/>
              <a:t>of </a:t>
            </a:r>
            <a:r>
              <a:rPr lang="en-US" dirty="0" smtClean="0"/>
              <a:t>explanation/</a:t>
            </a:r>
            <a:r>
              <a:rPr lang="en-US" dirty="0" err="1" smtClean="0"/>
              <a:t>exploitaton</a:t>
            </a:r>
            <a:r>
              <a:rPr lang="en-US" dirty="0" smtClean="0"/>
              <a:t> </a:t>
            </a:r>
            <a:r>
              <a:rPr lang="en-US" dirty="0"/>
              <a:t>of misfortune</a:t>
            </a:r>
          </a:p>
          <a:p>
            <a:pPr marL="0" indent="0">
              <a:buNone/>
            </a:pPr>
            <a:r>
              <a:rPr lang="en-US" dirty="0" smtClean="0"/>
              <a:t>Beliefs in supernatural </a:t>
            </a:r>
            <a:r>
              <a:rPr lang="en-US" dirty="0"/>
              <a:t>powers </a:t>
            </a:r>
          </a:p>
          <a:p>
            <a:pPr marL="0" indent="0">
              <a:buNone/>
            </a:pPr>
            <a:r>
              <a:rPr lang="en-US" dirty="0"/>
              <a:t>A global </a:t>
            </a:r>
            <a:r>
              <a:rPr lang="en-US" dirty="0" smtClean="0"/>
              <a:t>phenomenon – criminal enterprise</a:t>
            </a:r>
          </a:p>
          <a:p>
            <a:pPr marL="0" indent="0">
              <a:buNone/>
            </a:pPr>
            <a:r>
              <a:rPr lang="en-US" dirty="0" smtClean="0"/>
              <a:t>Part of a wider system of oppression</a:t>
            </a:r>
          </a:p>
          <a:p>
            <a:pPr marL="0" indent="0">
              <a:buNone/>
            </a:pPr>
            <a:r>
              <a:rPr lang="en-US" dirty="0" smtClean="0"/>
              <a:t>Misconception of public health issue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does witchcraft encompass?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Harmful practices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Violence against women and due diligence </a:t>
            </a:r>
          </a:p>
          <a:p>
            <a:r>
              <a:rPr lang="en-US" dirty="0" smtClean="0"/>
              <a:t>Right to life - firm and immediate action</a:t>
            </a:r>
          </a:p>
          <a:p>
            <a:r>
              <a:rPr lang="en-US" dirty="0" smtClean="0"/>
              <a:t>Hate crime (</a:t>
            </a:r>
            <a:r>
              <a:rPr lang="en-US" dirty="0" err="1" smtClean="0"/>
              <a:t>illness&amp;deaths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Duty to prevent </a:t>
            </a:r>
          </a:p>
          <a:p>
            <a:r>
              <a:rPr lang="en-US" dirty="0" smtClean="0"/>
              <a:t>CRC/CEDAW provisions</a:t>
            </a:r>
          </a:p>
          <a:p>
            <a:r>
              <a:rPr lang="en-US" dirty="0" smtClean="0"/>
              <a:t>Human trafficking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9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Civil society perspectives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Witchcraft accusations on the rise</a:t>
            </a:r>
          </a:p>
          <a:p>
            <a:r>
              <a:rPr lang="en-US" dirty="0" smtClean="0"/>
              <a:t>Witchcraft beliefs need to be challenged in addition to focusing on human rights violations</a:t>
            </a:r>
          </a:p>
          <a:p>
            <a:r>
              <a:rPr lang="en-US" dirty="0"/>
              <a:t>State needs to take seriously these issues</a:t>
            </a:r>
          </a:p>
          <a:p>
            <a:r>
              <a:rPr lang="en-US" dirty="0"/>
              <a:t>Training to police officers</a:t>
            </a:r>
          </a:p>
          <a:p>
            <a:r>
              <a:rPr lang="en-US" dirty="0" smtClean="0"/>
              <a:t>Civil society campaign</a:t>
            </a:r>
            <a:endParaRPr lang="en-US" dirty="0"/>
          </a:p>
          <a:p>
            <a:r>
              <a:rPr lang="en-US" dirty="0" smtClean="0"/>
              <a:t>More research with academics</a:t>
            </a:r>
          </a:p>
          <a:p>
            <a:r>
              <a:rPr lang="en-US" dirty="0" smtClean="0"/>
              <a:t>Preventive measures</a:t>
            </a:r>
          </a:p>
          <a:p>
            <a:r>
              <a:rPr lang="en-US" dirty="0" smtClean="0"/>
              <a:t>Recognition of witchcraft accusation as harmful traditional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Ritual Attacks and Killings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particularly vulnerable and need for children safeguarding and early interventions to tackle risks (prevention)</a:t>
            </a:r>
          </a:p>
          <a:p>
            <a:r>
              <a:rPr lang="en-US" dirty="0" smtClean="0"/>
              <a:t>Ritual killing of persons with albinism is extreme violence resulting from witchcraft</a:t>
            </a:r>
          </a:p>
          <a:p>
            <a:r>
              <a:rPr lang="en-US" dirty="0" smtClean="0"/>
              <a:t>Primary motivation of ritual killing is material gains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Solutions (I)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range of good practices and recommendations: a comprehensive and multilevel response </a:t>
            </a:r>
          </a:p>
          <a:p>
            <a:r>
              <a:rPr lang="en-US" dirty="0" smtClean="0"/>
              <a:t>Respect international, national and local leaders</a:t>
            </a:r>
          </a:p>
          <a:p>
            <a:r>
              <a:rPr lang="en-US" dirty="0" smtClean="0"/>
              <a:t>Education and awareness campaign</a:t>
            </a:r>
          </a:p>
          <a:p>
            <a:r>
              <a:rPr lang="en-US" dirty="0" smtClean="0"/>
              <a:t>Participatory research</a:t>
            </a:r>
          </a:p>
          <a:p>
            <a:r>
              <a:rPr lang="en-US" dirty="0" smtClean="0"/>
              <a:t>Vigilance committee </a:t>
            </a:r>
          </a:p>
          <a:p>
            <a:r>
              <a:rPr lang="en-US" dirty="0" smtClean="0"/>
              <a:t>Prosecution and access to justice</a:t>
            </a:r>
          </a:p>
          <a:p>
            <a:r>
              <a:rPr lang="en-US" dirty="0" smtClean="0"/>
              <a:t>health awareness and in medical</a:t>
            </a:r>
          </a:p>
          <a:p>
            <a:r>
              <a:rPr lang="en-US" dirty="0" smtClean="0"/>
              <a:t>Legislative and institutional measures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9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Solutions (II)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range of good practices and recommendations: a comprehensive and multilevel response </a:t>
            </a:r>
          </a:p>
          <a:p>
            <a:r>
              <a:rPr lang="en-US" dirty="0"/>
              <a:t>Data collection and monitoring</a:t>
            </a:r>
          </a:p>
          <a:p>
            <a:r>
              <a:rPr lang="en-US" dirty="0"/>
              <a:t>Official record of birth and death</a:t>
            </a:r>
          </a:p>
          <a:p>
            <a:r>
              <a:rPr lang="en-US" dirty="0"/>
              <a:t>Faith leaders need to address the </a:t>
            </a:r>
            <a:r>
              <a:rPr lang="en-US" dirty="0" smtClean="0"/>
              <a:t>issue</a:t>
            </a:r>
          </a:p>
          <a:p>
            <a:r>
              <a:rPr lang="en-US" dirty="0"/>
              <a:t>States to undertake quick investigation and prosecution</a:t>
            </a:r>
          </a:p>
          <a:p>
            <a:r>
              <a:rPr lang="en-US" dirty="0"/>
              <a:t>Increase budget for the judiciary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7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579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UN Expert workshop  Witchcraft and human rights  21 &amp; 22 September 2017 Palais Wilson, Geneva</vt:lpstr>
      <vt:lpstr>Manifestations of Witchcraft</vt:lpstr>
      <vt:lpstr>What is witchcraft? </vt:lpstr>
      <vt:lpstr>What does witchcraft encompass? </vt:lpstr>
      <vt:lpstr>Harmful practices</vt:lpstr>
      <vt:lpstr>Civil society perspectives</vt:lpstr>
      <vt:lpstr>Ritual Attacks and Killings</vt:lpstr>
      <vt:lpstr>Solutions (I)</vt:lpstr>
      <vt:lpstr>Solutions (II)</vt:lpstr>
      <vt:lpstr>Solutions (III)</vt:lpstr>
      <vt:lpstr>Solutions (IV)</vt:lpstr>
      <vt:lpstr>The Way Forward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</dc:creator>
  <cp:lastModifiedBy>ULS</cp:lastModifiedBy>
  <cp:revision>30</cp:revision>
  <cp:lastPrinted>2017-09-25T15:11:33Z</cp:lastPrinted>
  <dcterms:created xsi:type="dcterms:W3CDTF">2017-09-21T13:58:08Z</dcterms:created>
  <dcterms:modified xsi:type="dcterms:W3CDTF">2017-10-03T07:34:42Z</dcterms:modified>
</cp:coreProperties>
</file>